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7" r:id="rId2"/>
    <p:sldId id="258" r:id="rId3"/>
    <p:sldId id="259" r:id="rId4"/>
    <p:sldId id="260" r:id="rId5"/>
    <p:sldId id="26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71" r:id="rId29"/>
    <p:sldId id="269" r:id="rId30"/>
    <p:sldId id="295" r:id="rId31"/>
    <p:sldId id="262" r:id="rId32"/>
    <p:sldId id="264" r:id="rId33"/>
    <p:sldId id="265" r:id="rId34"/>
    <p:sldId id="268" r:id="rId35"/>
    <p:sldId id="266" r:id="rId36"/>
    <p:sldId id="263" r:id="rId37"/>
    <p:sldId id="344" r:id="rId38"/>
    <p:sldId id="310" r:id="rId39"/>
    <p:sldId id="326" r:id="rId40"/>
    <p:sldId id="330" r:id="rId41"/>
    <p:sldId id="329" r:id="rId42"/>
    <p:sldId id="331" r:id="rId43"/>
    <p:sldId id="332" r:id="rId44"/>
    <p:sldId id="333" r:id="rId45"/>
    <p:sldId id="334" r:id="rId46"/>
    <p:sldId id="335" r:id="rId47"/>
    <p:sldId id="336" r:id="rId48"/>
    <p:sldId id="338" r:id="rId49"/>
    <p:sldId id="339" r:id="rId50"/>
    <p:sldId id="34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43" r:id="rId65"/>
    <p:sldId id="342" r:id="rId66"/>
    <p:sldId id="324" r:id="rId67"/>
    <p:sldId id="341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lim" id="{1CE1754B-6FEA-456E-A7C7-F5A34D425CD5}">
          <p14:sldIdLst>
            <p14:sldId id="257"/>
          </p14:sldIdLst>
        </p14:section>
        <p14:section name="mm" id="{DCC9C291-3FE9-47CB-B1C9-871052402B0A}">
          <p14:sldIdLst>
            <p14:sldId id="258"/>
            <p14:sldId id="259"/>
            <p14:sldId id="260"/>
            <p14:sldId id="26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71"/>
            <p14:sldId id="269"/>
            <p14:sldId id="295"/>
            <p14:sldId id="262"/>
            <p14:sldId id="264"/>
            <p14:sldId id="265"/>
            <p14:sldId id="268"/>
            <p14:sldId id="266"/>
            <p14:sldId id="263"/>
          </p14:sldIdLst>
        </p14:section>
        <p14:section name="ts clbc" id="{8997DC99-76D2-49FF-8537-5AD8B68CC740}">
          <p14:sldIdLst>
            <p14:sldId id="344"/>
            <p14:sldId id="310"/>
            <p14:sldId id="326"/>
            <p14:sldId id="330"/>
            <p14:sldId id="329"/>
            <p14:sldId id="331"/>
            <p14:sldId id="332"/>
            <p14:sldId id="333"/>
            <p14:sldId id="334"/>
            <p14:sldId id="335"/>
            <p14:sldId id="336"/>
            <p14:sldId id="338"/>
            <p14:sldId id="339"/>
            <p14:sldId id="34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43"/>
            <p14:sldId id="342"/>
            <p14:sldId id="324"/>
            <p14:sldId id="34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0" autoAdjust="0"/>
    <p:restoredTop sz="92665" autoAdjust="0"/>
  </p:normalViewPr>
  <p:slideViewPr>
    <p:cSldViewPr>
      <p:cViewPr varScale="1">
        <p:scale>
          <a:sx n="113" d="100"/>
          <a:sy n="113" d="100"/>
        </p:scale>
        <p:origin x="-158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718AF-A2D0-4116-9D1A-AFCEDE402CA2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BBEF1-DE38-48C8-A2A9-BC388EB09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36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BBEF1-DE38-48C8-A2A9-BC388EB09A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9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DBBEF1-DE38-48C8-A2A9-BC388EB09A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8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28679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563938" y="3213100"/>
            <a:ext cx="5111750" cy="2952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357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28679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563938" y="3213100"/>
            <a:ext cx="5111750" cy="2952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340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28679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563938" y="3213100"/>
            <a:ext cx="5111750" cy="2952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6836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28679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563938" y="3213100"/>
            <a:ext cx="5111750" cy="2952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595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28679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563938" y="3213100"/>
            <a:ext cx="5111750" cy="2952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250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28679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563938" y="3213100"/>
            <a:ext cx="5111750" cy="2952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798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28679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563938" y="3213100"/>
            <a:ext cx="5111750" cy="2952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955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286791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563938" y="3213100"/>
            <a:ext cx="5111750" cy="29527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37ADB-4FB9-482D-A1A4-E1F489B212F5}" type="datetimeFigureOut">
              <a:rPr lang="en-US" smtClean="0"/>
              <a:t>29/08/2017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84AB2-A68C-446D-B258-F807154688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pps.ecmwf.int/datasets/data/macc-reanalysis/levtype=ml/?date_date_range=2003-01-01,2012-12-31&amp;time=00:00:00,06:00:00,12:00:00,18:00:00&amp;step=0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pps.ecmwf.int/codes/grib/param-db?&amp;discipline=All&amp;category=21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mwf.int/en/forecasts/documentation-and-support/60-model-levels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Monthly Mean </a:t>
            </a:r>
            <a:r>
              <a:rPr lang="en-US" dirty="0" err="1" smtClean="0"/>
              <a:t>Climatologies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Information of the procedure, data available, and other things</a:t>
            </a:r>
          </a:p>
          <a:p>
            <a:r>
              <a:rPr lang="en-US" dirty="0" smtClean="0"/>
              <a:t>Sample snapshots of grids made with </a:t>
            </a:r>
            <a:r>
              <a:rPr lang="en-US" dirty="0" err="1" smtClean="0"/>
              <a:t>Basemap</a:t>
            </a:r>
            <a:r>
              <a:rPr lang="en-US" dirty="0" smtClean="0"/>
              <a:t> and </a:t>
            </a:r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smtClean="0"/>
              <a:t>More sample vertical cross sections</a:t>
            </a:r>
          </a:p>
          <a:p>
            <a:r>
              <a:rPr lang="en-US" dirty="0"/>
              <a:t>Discrepancies existing in the </a:t>
            </a:r>
            <a:r>
              <a:rPr lang="en-US" dirty="0" err="1"/>
              <a:t>climatologies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Tropospheric and Stratospheric Ozone </a:t>
            </a:r>
            <a:r>
              <a:rPr lang="en-US" dirty="0" err="1" smtClean="0"/>
              <a:t>Climatologies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Background Information</a:t>
            </a:r>
          </a:p>
          <a:p>
            <a:r>
              <a:rPr lang="en-US" dirty="0" smtClean="0"/>
              <a:t>Samples of Tropospheric and Stratospheric Ozone</a:t>
            </a:r>
          </a:p>
          <a:p>
            <a:r>
              <a:rPr lang="en-US" dirty="0" smtClean="0"/>
              <a:t>Preliminary Results</a:t>
            </a:r>
          </a:p>
          <a:p>
            <a:r>
              <a:rPr lang="en-US" dirty="0" smtClean="0"/>
              <a:t>Analysis of surface ozone and cross sectioned stratospheric intrusion</a:t>
            </a:r>
          </a:p>
          <a:p>
            <a:r>
              <a:rPr lang="en-US" dirty="0" smtClean="0"/>
              <a:t>Analysis of Western </a:t>
            </a:r>
            <a:r>
              <a:rPr lang="en-US" dirty="0"/>
              <a:t>l</a:t>
            </a:r>
            <a:r>
              <a:rPr lang="en-US" dirty="0" smtClean="0"/>
              <a:t>ateral </a:t>
            </a:r>
            <a:r>
              <a:rPr lang="en-US" dirty="0"/>
              <a:t>b</a:t>
            </a:r>
            <a:r>
              <a:rPr lang="en-US" dirty="0" smtClean="0"/>
              <a:t>oundary conditions</a:t>
            </a:r>
          </a:p>
          <a:p>
            <a:r>
              <a:rPr lang="en-US" dirty="0" smtClean="0"/>
              <a:t>Next Steps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0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0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3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3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Monthly Mean </a:t>
            </a:r>
            <a:r>
              <a:rPr lang="en-US" dirty="0" err="1" smtClean="0"/>
              <a:t>Climatologies</a:t>
            </a:r>
            <a:r>
              <a:rPr lang="en-US" dirty="0" smtClean="0"/>
              <a:t> with MACC Reanalysis Data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Diane Pendlebury</a:t>
            </a:r>
          </a:p>
          <a:p>
            <a:r>
              <a:rPr lang="en-US" dirty="0" smtClean="0"/>
              <a:t>Ali Hasan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8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3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Here are a couple vertical cross sections taken from zonal means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Autofit/>
          </a:bodyPr>
          <a:lstStyle/>
          <a:p>
            <a:r>
              <a:rPr lang="en-US" sz="2400" dirty="0" smtClean="0"/>
              <a:t>Sample – Vertical Cross Section for September – GEMS Ozone </a:t>
            </a:r>
            <a:endParaRPr lang="en-US" sz="2400" dirty="0"/>
          </a:p>
        </p:txBody>
      </p:sp>
      <p:pic>
        <p:nvPicPr>
          <p:cNvPr id="9218" name="Picture 2" descr="C:\Users\hasana\Pictures\vcross\GO3_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7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Samples – CO Animated Vertical Cross Section</a:t>
            </a:r>
            <a:endParaRPr lang="en-US" sz="2800" dirty="0"/>
          </a:p>
        </p:txBody>
      </p:sp>
      <p:pic>
        <p:nvPicPr>
          <p:cNvPr id="7171" name="Picture 3" descr="C:\Users\hasana\Pictures\vcross\COgifsl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79" y="1052736"/>
            <a:ext cx="762000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6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Global</a:t>
            </a:r>
          </a:p>
          <a:p>
            <a:r>
              <a:rPr lang="en-US" dirty="0" smtClean="0"/>
              <a:t>Grid data obtained from </a:t>
            </a:r>
            <a:r>
              <a:rPr lang="en-US" dirty="0" smtClean="0">
                <a:hlinkClick r:id="rId2"/>
              </a:rPr>
              <a:t>ECMWF</a:t>
            </a:r>
            <a:endParaRPr lang="en-US" dirty="0" smtClean="0"/>
          </a:p>
          <a:p>
            <a:r>
              <a:rPr lang="en-US" dirty="0"/>
              <a:t>Based on MACC Reanalysis dataset</a:t>
            </a:r>
          </a:p>
          <a:p>
            <a:r>
              <a:rPr lang="en-US" dirty="0" smtClean="0"/>
              <a:t>Resolution </a:t>
            </a:r>
            <a:r>
              <a:rPr lang="en-US" dirty="0"/>
              <a:t>of </a:t>
            </a:r>
            <a:r>
              <a:rPr lang="en-US" dirty="0" smtClean="0"/>
              <a:t>1.125° x 1.125° (320 longitudinal grid points, 161 latitudinal grid points)</a:t>
            </a:r>
          </a:p>
          <a:p>
            <a:r>
              <a:rPr lang="en-US" dirty="0" smtClean="0"/>
              <a:t>Interpolated to 59 constant pressure levels, from 1000 </a:t>
            </a:r>
            <a:r>
              <a:rPr lang="en-US" dirty="0" err="1" smtClean="0"/>
              <a:t>hPa</a:t>
            </a:r>
            <a:r>
              <a:rPr lang="en-US" dirty="0" smtClean="0"/>
              <a:t> to 0.1 </a:t>
            </a:r>
            <a:r>
              <a:rPr lang="en-US" dirty="0" err="1" smtClean="0"/>
              <a:t>hPa</a:t>
            </a:r>
            <a:endParaRPr lang="en-US" dirty="0" smtClean="0"/>
          </a:p>
          <a:p>
            <a:r>
              <a:rPr lang="en-US" dirty="0" smtClean="0"/>
              <a:t>Available </a:t>
            </a:r>
            <a:r>
              <a:rPr lang="en-US" dirty="0" smtClean="0"/>
              <a:t>in FST </a:t>
            </a:r>
            <a:r>
              <a:rPr lang="en-US" dirty="0" smtClean="0"/>
              <a:t>format</a:t>
            </a:r>
          </a:p>
          <a:p>
            <a:pPr lvl="1"/>
            <a:r>
              <a:rPr lang="en-US" sz="2200" dirty="0"/>
              <a:t>/</a:t>
            </a:r>
            <a:r>
              <a:rPr lang="en-US" sz="2200" dirty="0" smtClean="0"/>
              <a:t>space/hall1/</a:t>
            </a:r>
            <a:r>
              <a:rPr lang="en-US" sz="2200" dirty="0" err="1" smtClean="0"/>
              <a:t>sitestore</a:t>
            </a:r>
            <a:r>
              <a:rPr lang="en-US" sz="2200" dirty="0" smtClean="0"/>
              <a:t>/</a:t>
            </a:r>
            <a:r>
              <a:rPr lang="en-US" sz="2200" dirty="0" err="1" smtClean="0"/>
              <a:t>eccc</a:t>
            </a:r>
            <a:r>
              <a:rPr lang="en-US" sz="2200" dirty="0" smtClean="0"/>
              <a:t>/</a:t>
            </a:r>
            <a:r>
              <a:rPr lang="en-US" sz="2200" dirty="0" err="1" smtClean="0"/>
              <a:t>aq</a:t>
            </a:r>
            <a:r>
              <a:rPr lang="en-US" sz="2200" dirty="0" smtClean="0"/>
              <a:t>/r1/alh002/FST_STORAGE</a:t>
            </a:r>
          </a:p>
          <a:p>
            <a:pPr lvl="1"/>
            <a:r>
              <a:rPr lang="en-US" sz="2200" dirty="0" smtClean="0"/>
              <a:t>Format is “</a:t>
            </a:r>
            <a:r>
              <a:rPr lang="en-US" sz="2200" dirty="0" err="1" smtClean="0"/>
              <a:t>output_file_xx</a:t>
            </a:r>
            <a:r>
              <a:rPr lang="en-US" sz="2200" dirty="0" err="1" smtClean="0"/>
              <a:t>MONTH.fst</a:t>
            </a:r>
            <a:r>
              <a:rPr lang="en-US" sz="2200" dirty="0" smtClean="0"/>
              <a:t>” where xx is integer of month, starting at 01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6611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100" dirty="0" smtClean="0"/>
              <a:t>You can find the </a:t>
            </a:r>
            <a:r>
              <a:rPr lang="en-US" sz="3100" dirty="0" err="1" smtClean="0"/>
              <a:t>lat-lon</a:t>
            </a:r>
            <a:r>
              <a:rPr lang="en-US" sz="3100" dirty="0" smtClean="0"/>
              <a:t> grids for each month (starting from 0 as January, up to 11 as December) at </a:t>
            </a:r>
          </a:p>
          <a:p>
            <a:pPr lvl="1"/>
            <a:r>
              <a:rPr lang="en-US" sz="2600" dirty="0"/>
              <a:t>/home/</a:t>
            </a:r>
            <a:r>
              <a:rPr lang="en-US" sz="2600" dirty="0" err="1"/>
              <a:t>ords</a:t>
            </a:r>
            <a:r>
              <a:rPr lang="en-US" sz="2600" dirty="0"/>
              <a:t>/</a:t>
            </a:r>
            <a:r>
              <a:rPr lang="en-US" sz="2600" dirty="0" err="1"/>
              <a:t>aq</a:t>
            </a:r>
            <a:r>
              <a:rPr lang="en-US" sz="2600" dirty="0"/>
              <a:t>/alh002/</a:t>
            </a:r>
            <a:r>
              <a:rPr lang="en-US" sz="2600" dirty="0" err="1"/>
              <a:t>latlon</a:t>
            </a:r>
            <a:endParaRPr lang="en-US" sz="2600" dirty="0"/>
          </a:p>
          <a:p>
            <a:pPr lvl="1"/>
            <a:r>
              <a:rPr lang="en-US" sz="2600" dirty="0" smtClean="0"/>
              <a:t>Separated by month directories -&gt; species name -&gt;</a:t>
            </a:r>
            <a:br>
              <a:rPr lang="en-US" sz="2600" dirty="0" smtClean="0"/>
            </a:br>
            <a:r>
              <a:rPr lang="en-US" sz="2600" dirty="0" smtClean="0"/>
              <a:t>name_pressurelevel.png</a:t>
            </a:r>
          </a:p>
          <a:p>
            <a:pPr lvl="1"/>
            <a:r>
              <a:rPr lang="en-US" sz="2600" dirty="0" smtClean="0"/>
              <a:t>Month directories </a:t>
            </a:r>
            <a:r>
              <a:rPr lang="en-US" sz="2600" dirty="0" err="1" smtClean="0"/>
              <a:t>seperated</a:t>
            </a:r>
            <a:r>
              <a:rPr lang="en-US" sz="2600" dirty="0" smtClean="0"/>
              <a:t> by integer (0 = January, 11 = December)</a:t>
            </a:r>
            <a:endParaRPr lang="en-US" sz="2600" dirty="0" smtClean="0"/>
          </a:p>
          <a:p>
            <a:pPr lvl="1"/>
            <a:r>
              <a:rPr lang="en-US" sz="2600" dirty="0" smtClean="0"/>
              <a:t>DST1 is smallest dust bin (</a:t>
            </a:r>
            <a:r>
              <a:rPr lang="en-US" sz="2600" dirty="0"/>
              <a:t>0.03 - 0.55 </a:t>
            </a:r>
            <a:r>
              <a:rPr lang="el-GR" sz="2600" dirty="0"/>
              <a:t>μ</a:t>
            </a:r>
            <a:r>
              <a:rPr lang="en-US" sz="2600" dirty="0" smtClean="0"/>
              <a:t>m), DST3 is biggest dust bin (</a:t>
            </a:r>
            <a:r>
              <a:rPr lang="en-US" sz="2600" dirty="0"/>
              <a:t>0.90 - 20.0 </a:t>
            </a:r>
            <a:r>
              <a:rPr lang="el-GR" sz="2600" dirty="0"/>
              <a:t>μ</a:t>
            </a:r>
            <a:r>
              <a:rPr lang="en-US" sz="2600" dirty="0" smtClean="0"/>
              <a:t>m), SAMR is </a:t>
            </a:r>
            <a:r>
              <a:rPr lang="en-US" sz="2600" dirty="0" err="1" smtClean="0"/>
              <a:t>Sulphate</a:t>
            </a:r>
            <a:r>
              <a:rPr lang="en-US" sz="2600" dirty="0" smtClean="0"/>
              <a:t> Aerosol Mixing Ratio (</a:t>
            </a:r>
            <a:r>
              <a:rPr lang="en-US" sz="2600" dirty="0" err="1" smtClean="0"/>
              <a:t>Sulphate</a:t>
            </a:r>
            <a:r>
              <a:rPr lang="en-US" sz="2600" dirty="0" smtClean="0"/>
              <a:t> Aerosol bin)</a:t>
            </a:r>
          </a:p>
          <a:p>
            <a:pPr lvl="1"/>
            <a:endParaRPr lang="en-US" dirty="0" smtClean="0"/>
          </a:p>
          <a:p>
            <a:r>
              <a:rPr lang="en-US" sz="3100" dirty="0" smtClean="0"/>
              <a:t>You can find the vertical cross sections for each month and species at </a:t>
            </a:r>
          </a:p>
          <a:p>
            <a:pPr lvl="1"/>
            <a:r>
              <a:rPr lang="en-US" sz="2600" dirty="0"/>
              <a:t>/home/</a:t>
            </a:r>
            <a:r>
              <a:rPr lang="en-US" sz="2600" dirty="0" err="1"/>
              <a:t>ords</a:t>
            </a:r>
            <a:r>
              <a:rPr lang="en-US" sz="2600" dirty="0"/>
              <a:t>/</a:t>
            </a:r>
            <a:r>
              <a:rPr lang="en-US" sz="2600" dirty="0" err="1"/>
              <a:t>aq</a:t>
            </a:r>
            <a:r>
              <a:rPr lang="en-US" sz="2600" dirty="0"/>
              <a:t>/alh002/</a:t>
            </a:r>
            <a:r>
              <a:rPr lang="en-US" sz="2600" dirty="0" err="1"/>
              <a:t>vcross</a:t>
            </a:r>
            <a:endParaRPr lang="en-US" sz="2600" dirty="0"/>
          </a:p>
          <a:p>
            <a:pPr lvl="1"/>
            <a:r>
              <a:rPr lang="en-US" sz="2600" dirty="0" smtClean="0"/>
              <a:t>Separated by species name -&gt; name_monthint.png </a:t>
            </a:r>
            <a:br>
              <a:rPr lang="en-US" sz="2600" dirty="0" smtClean="0"/>
            </a:br>
            <a:r>
              <a:rPr lang="en-US" sz="2600" dirty="0" smtClean="0"/>
              <a:t>(0 as January, 11 as December)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5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Discrepancies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high altitudes often provide strange patterns or no data at all</a:t>
            </a:r>
          </a:p>
          <a:p>
            <a:pPr lvl="1"/>
            <a:r>
              <a:rPr lang="en-US" sz="2400" dirty="0" smtClean="0"/>
              <a:t>Nonexistent data is generally predictably found in larger aerosols</a:t>
            </a:r>
          </a:p>
          <a:p>
            <a:pPr lvl="1"/>
            <a:endParaRPr lang="en-US" dirty="0"/>
          </a:p>
          <a:p>
            <a:r>
              <a:rPr lang="en-US" dirty="0" smtClean="0"/>
              <a:t>“Proceed with caution” when analyzing high altitude </a:t>
            </a:r>
            <a:r>
              <a:rPr lang="en-US" dirty="0" err="1" smtClean="0"/>
              <a:t>lat-lon</a:t>
            </a:r>
            <a:r>
              <a:rPr lang="en-US" dirty="0" smtClean="0"/>
              <a:t> grids</a:t>
            </a:r>
          </a:p>
        </p:txBody>
      </p:sp>
    </p:spTree>
    <p:extLst>
      <p:ext uri="{BB962C8B-B14F-4D97-AF65-F5344CB8AC3E}">
        <p14:creationId xmlns:p14="http://schemas.microsoft.com/office/powerpoint/2010/main" val="49894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– February GO</a:t>
            </a:r>
            <a:r>
              <a:rPr lang="en-US" baseline="-25000" dirty="0" smtClean="0"/>
              <a:t>3 </a:t>
            </a:r>
            <a:r>
              <a:rPr lang="en-US" dirty="0" smtClean="0"/>
              <a:t>@ 0.1 </a:t>
            </a:r>
            <a:r>
              <a:rPr lang="en-US" dirty="0" err="1" smtClean="0"/>
              <a:t>hPa</a:t>
            </a:r>
            <a:endParaRPr lang="en-US" dirty="0"/>
          </a:p>
        </p:txBody>
      </p:sp>
      <p:pic>
        <p:nvPicPr>
          <p:cNvPr id="2051" name="Picture 3" descr="C:\Users\hasana\Pictures\latlon\2\GO3\GO3_0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64053" cy="51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32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– </a:t>
            </a:r>
            <a:r>
              <a:rPr lang="en-US" dirty="0" smtClean="0"/>
              <a:t>August GO</a:t>
            </a:r>
            <a:r>
              <a:rPr lang="en-US" baseline="-25000" dirty="0" smtClean="0"/>
              <a:t>3 </a:t>
            </a:r>
            <a:r>
              <a:rPr lang="en-US" dirty="0"/>
              <a:t>@ 0.1 </a:t>
            </a:r>
            <a:r>
              <a:rPr lang="en-US" dirty="0" err="1"/>
              <a:t>hPa</a:t>
            </a:r>
            <a:endParaRPr lang="en-US" dirty="0"/>
          </a:p>
        </p:txBody>
      </p:sp>
      <p:pic>
        <p:nvPicPr>
          <p:cNvPr id="3074" name="Picture 2" descr="C:\Users\hasana\Pictures\latlon\6\GO3\GO3_0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" y="1707457"/>
            <a:ext cx="9171189" cy="515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98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– </a:t>
            </a:r>
            <a:r>
              <a:rPr lang="en-US" dirty="0" smtClean="0"/>
              <a:t>October GO</a:t>
            </a:r>
            <a:r>
              <a:rPr lang="en-US" baseline="-25000" dirty="0" smtClean="0"/>
              <a:t>3 </a:t>
            </a:r>
            <a:r>
              <a:rPr lang="en-US" dirty="0"/>
              <a:t>@ 0.1 </a:t>
            </a:r>
            <a:r>
              <a:rPr lang="en-US" dirty="0" err="1"/>
              <a:t>hPa</a:t>
            </a:r>
            <a:endParaRPr lang="en-US" dirty="0"/>
          </a:p>
        </p:txBody>
      </p:sp>
      <p:pic>
        <p:nvPicPr>
          <p:cNvPr id="6146" name="Picture 2" descr="C:\Users\hasana\Pictures\latlon\9\GO3\GO3_0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68339" cy="51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1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 – August </a:t>
            </a:r>
            <a:r>
              <a:rPr lang="en-US" dirty="0"/>
              <a:t>HCHO </a:t>
            </a:r>
            <a:r>
              <a:rPr lang="en-US" dirty="0" smtClean="0"/>
              <a:t>@ 0.1 </a:t>
            </a:r>
            <a:r>
              <a:rPr lang="en-US" dirty="0" err="1" smtClean="0"/>
              <a:t>hPa</a:t>
            </a:r>
            <a:endParaRPr lang="en-US" dirty="0"/>
          </a:p>
        </p:txBody>
      </p:sp>
      <p:pic>
        <p:nvPicPr>
          <p:cNvPr id="4099" name="Picture 3" descr="C:\Users\hasana\Pictures\latlon\6\HCHO\HCHO_0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00808"/>
            <a:ext cx="9186639" cy="516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98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Discrepancies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Sulphur dioxide was only analyzed for the years of 2009 to 2012</a:t>
            </a:r>
          </a:p>
          <a:p>
            <a:pPr lvl="1"/>
            <a:r>
              <a:rPr lang="en-US" dirty="0" smtClean="0"/>
              <a:t>Data exists from October 24</a:t>
            </a:r>
            <a:r>
              <a:rPr lang="en-US" baseline="30000" dirty="0" smtClean="0"/>
              <a:t>th</a:t>
            </a:r>
            <a:r>
              <a:rPr lang="en-US" dirty="0" smtClean="0"/>
              <a:t>, 2008 to the end of 2008 but was not included, however it can be retrieved from NCDF directory</a:t>
            </a:r>
          </a:p>
          <a:p>
            <a:pPr lvl="1"/>
            <a:r>
              <a:rPr lang="en-US" dirty="0" smtClean="0"/>
              <a:t>Directory: </a:t>
            </a:r>
            <a:r>
              <a:rPr lang="en-US" sz="1600" dirty="0" smtClean="0"/>
              <a:t>/space/hall1/</a:t>
            </a:r>
            <a:r>
              <a:rPr lang="en-US" sz="1600" dirty="0" err="1" smtClean="0"/>
              <a:t>sitestore</a:t>
            </a:r>
            <a:r>
              <a:rPr lang="en-US" sz="1600" dirty="0" smtClean="0"/>
              <a:t>/</a:t>
            </a:r>
            <a:r>
              <a:rPr lang="en-US" sz="1600" dirty="0" err="1" smtClean="0"/>
              <a:t>eccc</a:t>
            </a:r>
            <a:r>
              <a:rPr lang="en-US" sz="1600" dirty="0" smtClean="0"/>
              <a:t>/</a:t>
            </a:r>
            <a:r>
              <a:rPr lang="en-US" sz="1600" dirty="0" err="1" smtClean="0"/>
              <a:t>aq</a:t>
            </a:r>
            <a:r>
              <a:rPr lang="en-US" sz="1600" dirty="0" smtClean="0"/>
              <a:t>/r1/alh002/NCDF/SPECIES/SO2/INCOMPLETE</a:t>
            </a:r>
          </a:p>
        </p:txBody>
      </p:sp>
    </p:spTree>
    <p:extLst>
      <p:ext uri="{BB962C8B-B14F-4D97-AF65-F5344CB8AC3E}">
        <p14:creationId xmlns:p14="http://schemas.microsoft.com/office/powerpoint/2010/main" val="25382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Potential Use of MACC Reanalysis </a:t>
            </a:r>
            <a:r>
              <a:rPr lang="en-US" dirty="0" smtClean="0"/>
              <a:t>in Establishing Chemical Lateral Boundary Conditions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4509120"/>
            <a:ext cx="6400800" cy="1752600"/>
          </a:xfrm>
        </p:spPr>
        <p:txBody>
          <a:bodyPr/>
          <a:lstStyle/>
          <a:p>
            <a:r>
              <a:rPr lang="en-US" dirty="0" smtClean="0"/>
              <a:t>Diane Pendlebury </a:t>
            </a:r>
          </a:p>
          <a:p>
            <a:r>
              <a:rPr lang="en-US" dirty="0" smtClean="0"/>
              <a:t>Ali Hasan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8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F6F80A-F08D-4860-B1BD-3E6AEE3F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/>
          </a:bodyPr>
          <a:lstStyle/>
          <a:p>
            <a:r>
              <a:rPr lang="en-CA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D29B13-7BAB-43C9-8854-098A9B7B3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6002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CA" sz="2000" dirty="0"/>
              <a:t>Previously, using chemical lateral boundary conditions (CLBC) from MACC Reanalysis (updated every 6 hours) has been shown to improve surface ozone prediction during stratospheric intrusion events</a:t>
            </a:r>
          </a:p>
          <a:p>
            <a:endParaRPr lang="en-CA" sz="2000" dirty="0"/>
          </a:p>
          <a:p>
            <a:r>
              <a:rPr lang="en-CA" sz="2000" dirty="0"/>
              <a:t>The </a:t>
            </a:r>
            <a:r>
              <a:rPr lang="en-CA" sz="2000" dirty="0" err="1"/>
              <a:t>DynOzone</a:t>
            </a:r>
            <a:r>
              <a:rPr lang="en-CA" sz="2000" dirty="0"/>
              <a:t> method </a:t>
            </a:r>
            <a:r>
              <a:rPr lang="en-CA" sz="2000" dirty="0" smtClean="0"/>
              <a:t>using </a:t>
            </a:r>
            <a:r>
              <a:rPr lang="en-CA" sz="2000" dirty="0" err="1" smtClean="0"/>
              <a:t>ozonesonde</a:t>
            </a:r>
            <a:r>
              <a:rPr lang="en-CA" sz="2000" dirty="0" smtClean="0"/>
              <a:t> </a:t>
            </a:r>
            <a:r>
              <a:rPr lang="en-CA" sz="2000" dirty="0"/>
              <a:t>data </a:t>
            </a:r>
            <a:r>
              <a:rPr lang="en-CA" sz="2000" dirty="0" smtClean="0"/>
              <a:t>can provide </a:t>
            </a:r>
            <a:r>
              <a:rPr lang="en-CA" sz="2000" dirty="0"/>
              <a:t>CLBC’s for the regional GEM-MACH model</a:t>
            </a:r>
          </a:p>
          <a:p>
            <a:endParaRPr lang="en-CA" sz="2000" dirty="0"/>
          </a:p>
          <a:p>
            <a:r>
              <a:rPr lang="en-CA" sz="2000" dirty="0"/>
              <a:t>Using the CLBC’s defined by the </a:t>
            </a:r>
            <a:r>
              <a:rPr lang="en-CA" sz="2000" dirty="0" err="1"/>
              <a:t>ozonesonde</a:t>
            </a:r>
            <a:r>
              <a:rPr lang="en-CA" sz="2000" dirty="0"/>
              <a:t> dataset worked </a:t>
            </a:r>
            <a:r>
              <a:rPr lang="en-CA" sz="2000" dirty="0" smtClean="0"/>
              <a:t>to </a:t>
            </a:r>
            <a:r>
              <a:rPr lang="en-CA" sz="2000" dirty="0"/>
              <a:t>better define the ozone field in the tropopause region, but tropospheric ozone was generally too </a:t>
            </a:r>
            <a:r>
              <a:rPr lang="en-CA" sz="2000" dirty="0" smtClean="0"/>
              <a:t>high</a:t>
            </a:r>
          </a:p>
          <a:p>
            <a:endParaRPr lang="en-CA" sz="2000" dirty="0"/>
          </a:p>
          <a:p>
            <a:r>
              <a:rPr lang="en-CA" sz="2000" dirty="0" smtClean="0"/>
              <a:t>Proposed was to utilize the </a:t>
            </a:r>
            <a:r>
              <a:rPr lang="en-CA" sz="2000" dirty="0" err="1" smtClean="0"/>
              <a:t>DynOzone</a:t>
            </a:r>
            <a:r>
              <a:rPr lang="en-CA" sz="2000" dirty="0" smtClean="0"/>
              <a:t> method with MACC Reanalysis data taking the place of </a:t>
            </a:r>
            <a:r>
              <a:rPr lang="en-CA" sz="2000" dirty="0" err="1" smtClean="0"/>
              <a:t>ozonesonde</a:t>
            </a:r>
            <a:r>
              <a:rPr lang="en-CA" sz="2000" dirty="0" smtClean="0"/>
              <a:t> data</a:t>
            </a:r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The following second half of the presentation will display some results using the </a:t>
            </a:r>
            <a:r>
              <a:rPr lang="en-CA" sz="2000" dirty="0" err="1"/>
              <a:t>DynOzone</a:t>
            </a:r>
            <a:r>
              <a:rPr lang="en-CA" sz="2000" dirty="0"/>
              <a:t> + MACC Reanalysis derived CLBC’s, along with comparisons to </a:t>
            </a:r>
            <a:r>
              <a:rPr lang="en-CA" sz="2000" dirty="0" err="1"/>
              <a:t>DynOzone</a:t>
            </a:r>
            <a:r>
              <a:rPr lang="en-CA" sz="2000" dirty="0"/>
              <a:t> + </a:t>
            </a:r>
            <a:r>
              <a:rPr lang="en-CA" sz="2000" dirty="0" err="1"/>
              <a:t>Ozonesonde</a:t>
            </a:r>
            <a:r>
              <a:rPr lang="en-CA" sz="2000" dirty="0"/>
              <a:t>, MOZART4 (seasonal averaged), and MACC Reanalysis derived CLBC’s</a:t>
            </a:r>
          </a:p>
        </p:txBody>
      </p:sp>
    </p:spTree>
    <p:extLst>
      <p:ext uri="{BB962C8B-B14F-4D97-AF65-F5344CB8AC3E}">
        <p14:creationId xmlns:p14="http://schemas.microsoft.com/office/powerpoint/2010/main" val="151367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3" y="235809"/>
            <a:ext cx="9261524" cy="6324589"/>
          </a:xfrm>
        </p:spPr>
      </p:pic>
      <p:sp>
        <p:nvSpPr>
          <p:cNvPr id="5" name="TextBox 4"/>
          <p:cNvSpPr txBox="1"/>
          <p:nvPr/>
        </p:nvSpPr>
        <p:spPr>
          <a:xfrm>
            <a:off x="827584" y="4437112"/>
            <a:ext cx="7344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Averaged (2008 -2012) Tropospheric Ozone @ 100mb through January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4162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Species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944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Species and parameters available are:</a:t>
            </a:r>
          </a:p>
          <a:p>
            <a:pPr lvl="1"/>
            <a:r>
              <a:rPr lang="en-US" dirty="0" smtClean="0"/>
              <a:t>GEMS Ozone</a:t>
            </a:r>
          </a:p>
          <a:p>
            <a:pPr lvl="1"/>
            <a:r>
              <a:rPr lang="en-US" dirty="0" smtClean="0"/>
              <a:t>Carbon Monoxide</a:t>
            </a:r>
          </a:p>
          <a:p>
            <a:pPr lvl="1"/>
            <a:r>
              <a:rPr lang="en-US" dirty="0" smtClean="0"/>
              <a:t>Methane</a:t>
            </a:r>
          </a:p>
          <a:p>
            <a:pPr lvl="1"/>
            <a:r>
              <a:rPr lang="en-US" dirty="0" smtClean="0"/>
              <a:t>Three dust aerosol bins</a:t>
            </a:r>
          </a:p>
          <a:p>
            <a:pPr lvl="2"/>
            <a:r>
              <a:rPr lang="en-US" sz="2000" dirty="0" smtClean="0"/>
              <a:t>0.03 </a:t>
            </a:r>
            <a:r>
              <a:rPr lang="en-US" sz="2000" dirty="0"/>
              <a:t>- 0.55 </a:t>
            </a:r>
            <a:r>
              <a:rPr lang="el-GR" sz="2000" dirty="0"/>
              <a:t>μ</a:t>
            </a:r>
            <a:r>
              <a:rPr lang="en-US" sz="2000" dirty="0" smtClean="0"/>
              <a:t>m</a:t>
            </a:r>
          </a:p>
          <a:p>
            <a:pPr lvl="2"/>
            <a:r>
              <a:rPr lang="en-US" sz="2000" dirty="0" smtClean="0"/>
              <a:t>0.55 </a:t>
            </a:r>
            <a:r>
              <a:rPr lang="en-US" sz="2000" dirty="0"/>
              <a:t>- 0.90 </a:t>
            </a:r>
            <a:r>
              <a:rPr lang="el-GR" sz="2000" dirty="0"/>
              <a:t>μ</a:t>
            </a:r>
            <a:r>
              <a:rPr lang="en-US" sz="2000" dirty="0" smtClean="0"/>
              <a:t>m</a:t>
            </a:r>
          </a:p>
          <a:p>
            <a:pPr lvl="2"/>
            <a:r>
              <a:rPr lang="en-US" sz="2000" dirty="0" smtClean="0"/>
              <a:t>0.90 </a:t>
            </a:r>
            <a:r>
              <a:rPr lang="en-US" sz="2000" dirty="0"/>
              <a:t>- 20.0 </a:t>
            </a:r>
            <a:r>
              <a:rPr lang="el-GR" sz="2000" dirty="0"/>
              <a:t>μ</a:t>
            </a:r>
            <a:r>
              <a:rPr lang="en-US" sz="2000" dirty="0" smtClean="0"/>
              <a:t>m</a:t>
            </a:r>
            <a:endParaRPr lang="en-US" sz="2200" dirty="0" smtClean="0"/>
          </a:p>
          <a:p>
            <a:pPr lvl="1"/>
            <a:r>
              <a:rPr lang="en-US" dirty="0" smtClean="0"/>
              <a:t>Formaldehyde</a:t>
            </a:r>
          </a:p>
          <a:p>
            <a:pPr lvl="1"/>
            <a:r>
              <a:rPr lang="en-US" dirty="0" smtClean="0"/>
              <a:t>Nitrogen Oxides</a:t>
            </a:r>
          </a:p>
          <a:p>
            <a:pPr lvl="1"/>
            <a:r>
              <a:rPr lang="en-US" dirty="0" err="1" smtClean="0"/>
              <a:t>Sulphate</a:t>
            </a:r>
            <a:r>
              <a:rPr lang="en-US" dirty="0" smtClean="0"/>
              <a:t> Aerosol bin</a:t>
            </a:r>
          </a:p>
          <a:p>
            <a:pPr lvl="1"/>
            <a:r>
              <a:rPr lang="en-US" dirty="0" smtClean="0"/>
              <a:t>Sulphur Dioxide</a:t>
            </a:r>
          </a:p>
          <a:p>
            <a:pPr lvl="1"/>
            <a:r>
              <a:rPr lang="en-US" dirty="0" smtClean="0"/>
              <a:t>Specific Humidity*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Units are uniformly kg * kg</a:t>
            </a:r>
            <a:r>
              <a:rPr lang="en-US" baseline="30000" dirty="0" smtClean="0"/>
              <a:t>-1</a:t>
            </a: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1115" y="6447819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*not plotted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264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" y="178878"/>
            <a:ext cx="9345437" cy="6381892"/>
          </a:xfrm>
        </p:spPr>
      </p:pic>
      <p:sp>
        <p:nvSpPr>
          <p:cNvPr id="5" name="TextBox 4"/>
          <p:cNvSpPr txBox="1"/>
          <p:nvPr/>
        </p:nvSpPr>
        <p:spPr>
          <a:xfrm>
            <a:off x="827584" y="4437112"/>
            <a:ext cx="7344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Averaged (2008 -2012) Stratospheric Ozone @ 100mb through January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247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2952"/>
            <a:ext cx="9633469" cy="6578585"/>
          </a:xfrm>
        </p:spPr>
      </p:pic>
      <p:sp>
        <p:nvSpPr>
          <p:cNvPr id="5" name="TextBox 4"/>
          <p:cNvSpPr txBox="1"/>
          <p:nvPr/>
        </p:nvSpPr>
        <p:spPr>
          <a:xfrm>
            <a:off x="827584" y="4437112"/>
            <a:ext cx="7344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Averaged (2008 -2012) Tropospheric Ozone @ 500mb through January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4346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" y="326399"/>
            <a:ext cx="9129413" cy="6234371"/>
          </a:xfrm>
        </p:spPr>
      </p:pic>
      <p:sp>
        <p:nvSpPr>
          <p:cNvPr id="5" name="TextBox 4"/>
          <p:cNvSpPr txBox="1"/>
          <p:nvPr/>
        </p:nvSpPr>
        <p:spPr>
          <a:xfrm>
            <a:off x="827584" y="4437112"/>
            <a:ext cx="7344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Averaged (2008 -2012) Stratospheric Ozone @ 500mb through January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247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436"/>
            <a:ext cx="9144000" cy="6244333"/>
          </a:xfrm>
        </p:spPr>
      </p:pic>
      <p:sp>
        <p:nvSpPr>
          <p:cNvPr id="5" name="TextBox 4"/>
          <p:cNvSpPr txBox="1"/>
          <p:nvPr/>
        </p:nvSpPr>
        <p:spPr>
          <a:xfrm>
            <a:off x="827584" y="4437112"/>
            <a:ext cx="7344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Averaged (2008 -2012) Tropospheric Ozone @ 100mb through July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941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" y="326399"/>
            <a:ext cx="9129412" cy="6234371"/>
          </a:xfrm>
        </p:spPr>
      </p:pic>
      <p:sp>
        <p:nvSpPr>
          <p:cNvPr id="5" name="TextBox 4"/>
          <p:cNvSpPr txBox="1"/>
          <p:nvPr/>
        </p:nvSpPr>
        <p:spPr>
          <a:xfrm>
            <a:off x="827584" y="4437112"/>
            <a:ext cx="7344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Averaged (2008 -2012) Stratospheric Ozone @ 100mb through </a:t>
            </a:r>
            <a:r>
              <a:rPr lang="en-US" sz="4400" dirty="0"/>
              <a:t>July</a:t>
            </a:r>
          </a:p>
        </p:txBody>
      </p:sp>
    </p:spTree>
    <p:extLst>
      <p:ext uri="{BB962C8B-B14F-4D97-AF65-F5344CB8AC3E}">
        <p14:creationId xmlns:p14="http://schemas.microsoft.com/office/powerpoint/2010/main" val="14052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" y="326399"/>
            <a:ext cx="9129412" cy="6234371"/>
          </a:xfrm>
        </p:spPr>
      </p:pic>
      <p:sp>
        <p:nvSpPr>
          <p:cNvPr id="5" name="TextBox 4"/>
          <p:cNvSpPr txBox="1"/>
          <p:nvPr/>
        </p:nvSpPr>
        <p:spPr>
          <a:xfrm>
            <a:off x="827584" y="4437112"/>
            <a:ext cx="7344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Averaged (2008 -2012) Tropospheric Ozone @ 500mb through </a:t>
            </a:r>
            <a:r>
              <a:rPr lang="en-US" sz="4400" dirty="0"/>
              <a:t>July</a:t>
            </a:r>
          </a:p>
        </p:txBody>
      </p:sp>
    </p:spTree>
    <p:extLst>
      <p:ext uri="{BB962C8B-B14F-4D97-AF65-F5344CB8AC3E}">
        <p14:creationId xmlns:p14="http://schemas.microsoft.com/office/powerpoint/2010/main" val="2784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130"/>
            <a:ext cx="9163596" cy="6257715"/>
          </a:xfrm>
        </p:spPr>
      </p:pic>
      <p:sp>
        <p:nvSpPr>
          <p:cNvPr id="5" name="TextBox 4"/>
          <p:cNvSpPr txBox="1"/>
          <p:nvPr/>
        </p:nvSpPr>
        <p:spPr>
          <a:xfrm>
            <a:off x="827584" y="4437112"/>
            <a:ext cx="7344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Averaged (2008 -2012) Stratospheric Ozone @ 500mb through </a:t>
            </a:r>
            <a:r>
              <a:rPr lang="en-US" sz="4400" dirty="0"/>
              <a:t>July</a:t>
            </a:r>
          </a:p>
        </p:txBody>
      </p:sp>
    </p:spTree>
    <p:extLst>
      <p:ext uri="{BB962C8B-B14F-4D97-AF65-F5344CB8AC3E}">
        <p14:creationId xmlns:p14="http://schemas.microsoft.com/office/powerpoint/2010/main" val="273583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Cross Section of January for Tropospheric Ozone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87"/>
            <a:ext cx="3849814" cy="3987309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figures were made in 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top figure is the vertical cross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bottom figure is the area of the cross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units, although not specified properly, are kg/kg (as per the ECMWF parameters database)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reasoning behind the vertical cross section appearing “</a:t>
            </a:r>
            <a:r>
              <a:rPr lang="en-US" dirty="0" err="1" smtClean="0"/>
              <a:t>glitched</a:t>
            </a:r>
            <a:r>
              <a:rPr lang="en-US" dirty="0" smtClean="0"/>
              <a:t>” is by design - due to filling zeros with nearest non zero value (nearest in tropospheric being the highest level nonzero value)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953530"/>
            <a:ext cx="5154295" cy="2927549"/>
          </a:xfrm>
        </p:spPr>
      </p:pic>
    </p:spTree>
    <p:extLst>
      <p:ext uri="{BB962C8B-B14F-4D97-AF65-F5344CB8AC3E}">
        <p14:creationId xmlns:p14="http://schemas.microsoft.com/office/powerpoint/2010/main" val="3351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Cross January for Stratospheric Ozone of January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88"/>
            <a:ext cx="3849814" cy="3987307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figures were made in 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top figure is the vertical cross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bottom figure is the area of the cross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units, although not specified properly, are kg/kg (as per the ECMWF parameters database)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reasoning behind the vertical cross section appearing “</a:t>
            </a:r>
            <a:r>
              <a:rPr lang="en-US" dirty="0" err="1"/>
              <a:t>glitched</a:t>
            </a:r>
            <a:r>
              <a:rPr lang="en-US" dirty="0"/>
              <a:t>” is by design - due to filling zeros with nearest non zero value (nearest in </a:t>
            </a:r>
            <a:r>
              <a:rPr lang="en-US" dirty="0" smtClean="0"/>
              <a:t>stratospheric being </a:t>
            </a:r>
            <a:r>
              <a:rPr lang="en-US" dirty="0"/>
              <a:t>the </a:t>
            </a:r>
            <a:r>
              <a:rPr lang="en-US" dirty="0" smtClean="0"/>
              <a:t>lowest level </a:t>
            </a:r>
            <a:r>
              <a:rPr lang="en-US" dirty="0"/>
              <a:t>nonzero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953530"/>
            <a:ext cx="5154295" cy="2927549"/>
          </a:xfrm>
        </p:spPr>
      </p:pic>
    </p:spTree>
    <p:extLst>
      <p:ext uri="{BB962C8B-B14F-4D97-AF65-F5344CB8AC3E}">
        <p14:creationId xmlns:p14="http://schemas.microsoft.com/office/powerpoint/2010/main" val="7034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Cross Section of Tropospheric Ozone for July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88"/>
            <a:ext cx="3849814" cy="3987307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figures were made in 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top figure is the vertical cross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bottom figure is the area of the cross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units, although not specified properly, are kg/kg (as per the ECMWF parameters database)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reasoning behind the vertical cross section appearing “</a:t>
            </a:r>
            <a:r>
              <a:rPr lang="en-US" dirty="0" err="1"/>
              <a:t>glitched</a:t>
            </a:r>
            <a:r>
              <a:rPr lang="en-US" dirty="0"/>
              <a:t>” is by design - due to filling zeros with nearest non zero value (nearest in tropospheric being the highest level nonzero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953530"/>
            <a:ext cx="5154295" cy="2927549"/>
          </a:xfrm>
        </p:spPr>
      </p:pic>
    </p:spTree>
    <p:extLst>
      <p:ext uri="{BB962C8B-B14F-4D97-AF65-F5344CB8AC3E}">
        <p14:creationId xmlns:p14="http://schemas.microsoft.com/office/powerpoint/2010/main" val="7034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NCDF Specifications &amp;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089070"/>
          </a:xfrm>
        </p:spPr>
        <p:txBody>
          <a:bodyPr>
            <a:noAutofit/>
          </a:bodyPr>
          <a:lstStyle/>
          <a:p>
            <a:r>
              <a:rPr lang="en-US" sz="2000" dirty="0" smtClean="0"/>
              <a:t>Each NCDF file </a:t>
            </a:r>
            <a:r>
              <a:rPr lang="en-US" sz="2000" dirty="0" smtClean="0"/>
              <a:t>contains ECMWF defined parameters. </a:t>
            </a:r>
          </a:p>
          <a:p>
            <a:pPr lvl="1"/>
            <a:r>
              <a:rPr lang="en-US" sz="1800" dirty="0" smtClean="0"/>
              <a:t>Definitions can be </a:t>
            </a:r>
            <a:r>
              <a:rPr lang="en-US" sz="1800" dirty="0" smtClean="0"/>
              <a:t>found </a:t>
            </a:r>
            <a:r>
              <a:rPr lang="en-US" sz="1800" dirty="0" smtClean="0"/>
              <a:t>at </a:t>
            </a:r>
            <a:r>
              <a:rPr lang="en-US" sz="1800" u="sng" dirty="0" smtClean="0">
                <a:hlinkClick r:id="rId3"/>
              </a:rPr>
              <a:t>the </a:t>
            </a:r>
            <a:r>
              <a:rPr lang="en-US" sz="1800" u="sng" dirty="0">
                <a:hlinkClick r:id="rId3"/>
              </a:rPr>
              <a:t>ECMWF Parameter </a:t>
            </a:r>
            <a:r>
              <a:rPr lang="en-US" sz="1800" u="sng" dirty="0" smtClean="0">
                <a:hlinkClick r:id="rId3"/>
              </a:rPr>
              <a:t>database</a:t>
            </a:r>
            <a:endParaRPr lang="en-US" sz="1800" dirty="0" smtClean="0"/>
          </a:p>
          <a:p>
            <a:r>
              <a:rPr lang="en-US" sz="2000" dirty="0" smtClean="0"/>
              <a:t>The files are defined over 60 levels</a:t>
            </a:r>
            <a:endParaRPr lang="en-US" sz="2000" dirty="0"/>
          </a:p>
          <a:p>
            <a:pPr lvl="1"/>
            <a:r>
              <a:rPr lang="en-US" sz="1800" dirty="0" smtClean="0"/>
              <a:t>Information found </a:t>
            </a:r>
            <a:r>
              <a:rPr lang="en-US" sz="1800" dirty="0" smtClean="0">
                <a:hlinkClick r:id="rId4"/>
              </a:rPr>
              <a:t>here</a:t>
            </a:r>
            <a:endParaRPr lang="en-US" sz="1800" dirty="0" smtClean="0"/>
          </a:p>
          <a:p>
            <a:r>
              <a:rPr lang="en-US" sz="2000" dirty="0" smtClean="0"/>
              <a:t>Species data used to create the FST files can be found at </a:t>
            </a:r>
          </a:p>
          <a:p>
            <a:pPr lvl="1"/>
            <a:r>
              <a:rPr lang="en-US" sz="1800" dirty="0" smtClean="0"/>
              <a:t>/space/hall1/</a:t>
            </a:r>
            <a:r>
              <a:rPr lang="en-US" sz="1800" dirty="0" err="1" smtClean="0"/>
              <a:t>sitestore</a:t>
            </a:r>
            <a:r>
              <a:rPr lang="en-US" sz="1800" dirty="0" smtClean="0"/>
              <a:t>/</a:t>
            </a:r>
            <a:r>
              <a:rPr lang="en-US" sz="1800" dirty="0" err="1" smtClean="0"/>
              <a:t>eccc</a:t>
            </a:r>
            <a:r>
              <a:rPr lang="en-US" sz="1800" dirty="0" smtClean="0"/>
              <a:t>/</a:t>
            </a:r>
            <a:r>
              <a:rPr lang="en-US" sz="1800" dirty="0" err="1" smtClean="0"/>
              <a:t>aq</a:t>
            </a:r>
            <a:r>
              <a:rPr lang="en-US" sz="1800" dirty="0" smtClean="0"/>
              <a:t>/r1/alh002/NCDF/SPECIES/</a:t>
            </a:r>
          </a:p>
          <a:p>
            <a:r>
              <a:rPr lang="en-US" sz="2000" dirty="0" smtClean="0"/>
              <a:t>They’re separated by parameter name (as defined by ECMWF) and each file is separated by year, and each dataset is defined globally</a:t>
            </a:r>
          </a:p>
          <a:p>
            <a:r>
              <a:rPr lang="en-US" sz="2000" dirty="0" smtClean="0"/>
              <a:t>There also </a:t>
            </a:r>
            <a:r>
              <a:rPr lang="en-US" sz="2000" dirty="0" smtClean="0"/>
              <a:t>exists </a:t>
            </a:r>
            <a:r>
              <a:rPr lang="en-US" sz="2000" dirty="0" smtClean="0"/>
              <a:t>natural </a:t>
            </a:r>
            <a:r>
              <a:rPr lang="en-US" sz="2000" dirty="0" smtClean="0"/>
              <a:t>logarithm of </a:t>
            </a:r>
            <a:r>
              <a:rPr lang="en-US" sz="2000" dirty="0" smtClean="0"/>
              <a:t>surface pressure data at</a:t>
            </a:r>
          </a:p>
          <a:p>
            <a:pPr lvl="1"/>
            <a:r>
              <a:rPr lang="en-US" sz="1800" dirty="0" smtClean="0"/>
              <a:t>/space/hall1/</a:t>
            </a:r>
            <a:r>
              <a:rPr lang="en-US" sz="1800" dirty="0" err="1" smtClean="0"/>
              <a:t>sitestore</a:t>
            </a:r>
            <a:r>
              <a:rPr lang="en-US" sz="1800" dirty="0" smtClean="0"/>
              <a:t>/</a:t>
            </a:r>
            <a:r>
              <a:rPr lang="en-US" sz="1800" dirty="0" err="1" smtClean="0"/>
              <a:t>eccc</a:t>
            </a:r>
            <a:r>
              <a:rPr lang="en-US" sz="1800" dirty="0" smtClean="0"/>
              <a:t>/</a:t>
            </a:r>
            <a:r>
              <a:rPr lang="en-US" sz="1800" dirty="0" err="1" smtClean="0"/>
              <a:t>aq</a:t>
            </a:r>
            <a:r>
              <a:rPr lang="en-US" sz="1800" dirty="0" smtClean="0"/>
              <a:t>/r1/alh002/NCDF/LNSP</a:t>
            </a:r>
            <a:r>
              <a:rPr lang="en-US" sz="1800" dirty="0" smtClean="0"/>
              <a:t>/</a:t>
            </a:r>
          </a:p>
          <a:p>
            <a:r>
              <a:rPr lang="en-US" sz="2000" dirty="0" smtClean="0"/>
              <a:t>Also acquired but unuse</a:t>
            </a:r>
            <a:r>
              <a:rPr lang="en-US" sz="2000" dirty="0" smtClean="0"/>
              <a:t>d in these monthly mean </a:t>
            </a:r>
            <a:r>
              <a:rPr lang="en-US" sz="2000" dirty="0" err="1" smtClean="0"/>
              <a:t>climatologies</a:t>
            </a:r>
            <a:r>
              <a:rPr lang="en-US" sz="2000" dirty="0" smtClean="0"/>
              <a:t> was momentum data, found at</a:t>
            </a:r>
          </a:p>
          <a:p>
            <a:pPr lvl="1"/>
            <a:r>
              <a:rPr lang="en-US" sz="1800" dirty="0"/>
              <a:t>/</a:t>
            </a:r>
            <a:r>
              <a:rPr lang="en-US" sz="1800" dirty="0" smtClean="0"/>
              <a:t>space/hall1/</a:t>
            </a:r>
            <a:r>
              <a:rPr lang="en-US" sz="1800" dirty="0" err="1" smtClean="0"/>
              <a:t>sitestore</a:t>
            </a:r>
            <a:r>
              <a:rPr lang="en-US" sz="1800" dirty="0" smtClean="0"/>
              <a:t>/</a:t>
            </a:r>
            <a:r>
              <a:rPr lang="en-US" sz="1800" dirty="0" err="1" smtClean="0"/>
              <a:t>eccc</a:t>
            </a:r>
            <a:r>
              <a:rPr lang="en-US" sz="1800" dirty="0" smtClean="0"/>
              <a:t>/</a:t>
            </a:r>
            <a:r>
              <a:rPr lang="en-US" sz="1800" dirty="0" err="1" smtClean="0"/>
              <a:t>aq</a:t>
            </a:r>
            <a:r>
              <a:rPr lang="en-US" sz="1800" dirty="0" smtClean="0"/>
              <a:t>/r1/alh002/NCDF/MOMFILES/</a:t>
            </a:r>
            <a:endParaRPr lang="en-US" sz="1800" dirty="0"/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5456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Cross for Stratospheric Ozone of July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088"/>
            <a:ext cx="3849814" cy="3987307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These figures were made in SPI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top figure is the vertical cross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bottom figure is the area of the cross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units, although not specified properly, are kg/kg (as per the ECMWF parameters database)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reasoning behind the vertical cross section appearing “</a:t>
            </a:r>
            <a:r>
              <a:rPr lang="en-US" dirty="0" err="1"/>
              <a:t>glitched</a:t>
            </a:r>
            <a:r>
              <a:rPr lang="en-US" dirty="0"/>
              <a:t>” is by design - due to filling zeros with nearest non zero value (nearest in stratospheric being the lowest level nonzero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953530"/>
            <a:ext cx="5154295" cy="2927549"/>
          </a:xfrm>
        </p:spPr>
      </p:pic>
    </p:spTree>
    <p:extLst>
      <p:ext uri="{BB962C8B-B14F-4D97-AF65-F5344CB8AC3E}">
        <p14:creationId xmlns:p14="http://schemas.microsoft.com/office/powerpoint/2010/main" val="70344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9C173D-726E-4AE3-8FA6-7C170F6B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A944B56-0A6E-4F32-9B08-FDBB012CF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Preliminary results were run on </a:t>
            </a:r>
            <a:r>
              <a:rPr lang="en-CA" dirty="0" err="1"/>
              <a:t>Hadar</a:t>
            </a:r>
            <a:endParaRPr lang="en-CA" dirty="0"/>
          </a:p>
          <a:p>
            <a:endParaRPr lang="en-CA" dirty="0"/>
          </a:p>
          <a:p>
            <a:r>
              <a:rPr lang="en-CA" dirty="0"/>
              <a:t>The intention of reducing tropospheric ozone in the </a:t>
            </a:r>
            <a:r>
              <a:rPr lang="en-CA" dirty="0" err="1"/>
              <a:t>DynOzone</a:t>
            </a:r>
            <a:r>
              <a:rPr lang="en-CA" dirty="0"/>
              <a:t> method + MACC Reanalysis dataset looks </a:t>
            </a:r>
            <a:r>
              <a:rPr lang="en-CA" dirty="0" smtClean="0"/>
              <a:t>partially successful</a:t>
            </a:r>
            <a:endParaRPr lang="en-CA" dirty="0"/>
          </a:p>
          <a:p>
            <a:endParaRPr lang="en-CA" dirty="0"/>
          </a:p>
          <a:p>
            <a:r>
              <a:rPr lang="en-CA" dirty="0"/>
              <a:t>However, the impact of stratospheric intrusion isn’t as prevalent in surface and lower stratospheric ozone levels</a:t>
            </a:r>
          </a:p>
        </p:txBody>
      </p:sp>
    </p:spTree>
    <p:extLst>
      <p:ext uri="{BB962C8B-B14F-4D97-AF65-F5344CB8AC3E}">
        <p14:creationId xmlns:p14="http://schemas.microsoft.com/office/powerpoint/2010/main" val="968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6632"/>
            <a:ext cx="6740659" cy="5400599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688" y="5301208"/>
            <a:ext cx="5544616" cy="864096"/>
          </a:xfrm>
        </p:spPr>
        <p:txBody>
          <a:bodyPr>
            <a:noAutofit/>
          </a:bodyPr>
          <a:lstStyle/>
          <a:p>
            <a:r>
              <a:rPr lang="en-US" sz="1200" dirty="0"/>
              <a:t>Comparison of the four CLBC strategies modelling the surface level ozone for the regional GEM-MACH at April 13, 2010 21:00:00 GMT. An intrusion can be noted over western United States. The white intersecting contour is the location of the vertical cross sections produced.</a:t>
            </a:r>
          </a:p>
        </p:txBody>
      </p:sp>
    </p:spTree>
    <p:extLst>
      <p:ext uri="{BB962C8B-B14F-4D97-AF65-F5344CB8AC3E}">
        <p14:creationId xmlns:p14="http://schemas.microsoft.com/office/powerpoint/2010/main" val="304636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63" y="116632"/>
            <a:ext cx="6730796" cy="5400599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63688" y="5517232"/>
            <a:ext cx="5544616" cy="936104"/>
          </a:xfrm>
        </p:spPr>
        <p:txBody>
          <a:bodyPr>
            <a:noAutofit/>
          </a:bodyPr>
          <a:lstStyle/>
          <a:p>
            <a:r>
              <a:rPr lang="en-US" sz="1200" dirty="0"/>
              <a:t>Comparison of the four CLBC strategies modelling the vertical cross section intersecting the stratospheric intrusion in the western United States at April 13, 2010 21:00:00 GMT. An intrusion can be noted over around -117 to -113 degrees on the longitude axis by the sudden increase in tropospheric </a:t>
            </a:r>
            <a:r>
              <a:rPr lang="en-US" sz="1200" dirty="0" smtClean="0"/>
              <a:t>ozone. The black contour line is a 2.0 PVU contour, and the grey lines are potential temperature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9620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3050"/>
            <a:ext cx="3970784" cy="1162050"/>
          </a:xfrm>
        </p:spPr>
        <p:txBody>
          <a:bodyPr/>
          <a:lstStyle/>
          <a:p>
            <a:r>
              <a:rPr lang="en-US" dirty="0"/>
              <a:t>Stratospheric intrusion analysis/MOZART4 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60648"/>
            <a:ext cx="3139114" cy="28813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970784" cy="48742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the surface level, MOZART4 CLBC’s did fairly well in comparison to the three other methods regarding representation of the stratospheric intrusion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portrays more surface level ozone than the </a:t>
            </a:r>
            <a:r>
              <a:rPr lang="en-US" dirty="0" err="1"/>
              <a:t>DynOzone</a:t>
            </a:r>
            <a:r>
              <a:rPr lang="en-US" dirty="0"/>
              <a:t> + MACC Reanalysis method, and less than both the MACC Reanalysis and </a:t>
            </a:r>
            <a:r>
              <a:rPr lang="en-US" dirty="0" err="1"/>
              <a:t>DynOzone</a:t>
            </a:r>
            <a:r>
              <a:rPr lang="en-US" dirty="0"/>
              <a:t> + </a:t>
            </a:r>
            <a:r>
              <a:rPr lang="en-US" dirty="0" err="1"/>
              <a:t>Ozonesonde</a:t>
            </a:r>
            <a:r>
              <a:rPr lang="en-US" dirty="0"/>
              <a:t>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212976"/>
            <a:ext cx="3888432" cy="3096194"/>
          </a:xfrm>
        </p:spPr>
      </p:pic>
    </p:spTree>
    <p:extLst>
      <p:ext uri="{BB962C8B-B14F-4D97-AF65-F5344CB8AC3E}">
        <p14:creationId xmlns:p14="http://schemas.microsoft.com/office/powerpoint/2010/main" val="399720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3050"/>
            <a:ext cx="3970784" cy="1162050"/>
          </a:xfrm>
        </p:spPr>
        <p:txBody>
          <a:bodyPr/>
          <a:lstStyle/>
          <a:p>
            <a:r>
              <a:rPr lang="en-US" dirty="0"/>
              <a:t>Stratospheric intrusion/MACC Reanalysis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004" y="260648"/>
            <a:ext cx="3123313" cy="28813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970784" cy="48742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the surface level, MACC Reanalysis CLBC’s overly expressed the surface ozone concentrations. This is especially present in the stratospheric intrusion over western United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portrays more surface level ozone than the MOZART4 and </a:t>
            </a:r>
            <a:r>
              <a:rPr lang="en-US" dirty="0" err="1"/>
              <a:t>DynOzone</a:t>
            </a:r>
            <a:r>
              <a:rPr lang="en-US" dirty="0"/>
              <a:t> + MACC Reanalysis methods, and less than the </a:t>
            </a:r>
            <a:r>
              <a:rPr lang="en-US" dirty="0" err="1"/>
              <a:t>DynOzone</a:t>
            </a:r>
            <a:r>
              <a:rPr lang="en-US" dirty="0"/>
              <a:t> + </a:t>
            </a:r>
            <a:r>
              <a:rPr lang="en-US" dirty="0" err="1"/>
              <a:t>Ozonesonde</a:t>
            </a:r>
            <a:r>
              <a:rPr lang="en-US" dirty="0"/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Note the high ozone concentrations below the </a:t>
            </a:r>
            <a:r>
              <a:rPr lang="en-US" dirty="0" smtClean="0"/>
              <a:t>tropopause – </a:t>
            </a:r>
            <a:r>
              <a:rPr lang="en-US" dirty="0" smtClean="0"/>
              <a:t>the goal is to decrease these with the </a:t>
            </a:r>
            <a:r>
              <a:rPr lang="en-US" dirty="0" err="1" smtClean="0"/>
              <a:t>DynOzone</a:t>
            </a:r>
            <a:r>
              <a:rPr lang="en-US" dirty="0" smtClean="0"/>
              <a:t> + MACC Reanalysis strategy</a:t>
            </a:r>
            <a:endParaRPr lang="en-US" dirty="0"/>
          </a:p>
          <a:p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300878"/>
            <a:ext cx="3887717" cy="2919820"/>
          </a:xfrm>
        </p:spPr>
      </p:pic>
    </p:spTree>
    <p:extLst>
      <p:ext uri="{BB962C8B-B14F-4D97-AF65-F5344CB8AC3E}">
        <p14:creationId xmlns:p14="http://schemas.microsoft.com/office/powerpoint/2010/main" val="292285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3050"/>
            <a:ext cx="3970784" cy="1162050"/>
          </a:xfrm>
        </p:spPr>
        <p:txBody>
          <a:bodyPr/>
          <a:lstStyle/>
          <a:p>
            <a:r>
              <a:rPr lang="en-US" dirty="0"/>
              <a:t>Stratospheric intrusion analysis/</a:t>
            </a:r>
            <a:r>
              <a:rPr lang="en-US" dirty="0" err="1"/>
              <a:t>DynOzone</a:t>
            </a:r>
            <a:r>
              <a:rPr lang="en-US" dirty="0"/>
              <a:t> + </a:t>
            </a:r>
            <a:r>
              <a:rPr lang="en-US" dirty="0" err="1"/>
              <a:t>Ozonesonde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16632"/>
            <a:ext cx="3446254" cy="312417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970784" cy="48742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the surface level, the </a:t>
            </a:r>
            <a:r>
              <a:rPr lang="en-US" dirty="0" err="1"/>
              <a:t>DynOzone</a:t>
            </a:r>
            <a:r>
              <a:rPr lang="en-US" dirty="0"/>
              <a:t> + </a:t>
            </a:r>
            <a:r>
              <a:rPr lang="en-US" dirty="0" err="1"/>
              <a:t>Ozonesonde</a:t>
            </a:r>
            <a:r>
              <a:rPr lang="en-US" dirty="0"/>
              <a:t> method distinguishes itself from the other three methods by expressing the most </a:t>
            </a:r>
            <a:r>
              <a:rPr lang="en-US" dirty="0" smtClean="0"/>
              <a:t>ozone at the surface level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expression of </a:t>
            </a:r>
            <a:r>
              <a:rPr lang="en-US" dirty="0" smtClean="0"/>
              <a:t>ozone is not only present in the stratospheric intrusion, but also across the entirety of the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Looking at the vertical cross section, this </a:t>
            </a:r>
            <a:r>
              <a:rPr lang="en-US" dirty="0" smtClean="0"/>
              <a:t>expression is </a:t>
            </a:r>
            <a:r>
              <a:rPr lang="en-US" dirty="0"/>
              <a:t>present yet again. The red contour level are almost all beyond the </a:t>
            </a:r>
            <a:r>
              <a:rPr lang="en-US" dirty="0" smtClean="0"/>
              <a:t>2.0 PVU contour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By design however, it does create a strong shape around the 2.0 PVU contour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212976"/>
            <a:ext cx="4252124" cy="3116566"/>
          </a:xfrm>
        </p:spPr>
      </p:pic>
    </p:spTree>
    <p:extLst>
      <p:ext uri="{BB962C8B-B14F-4D97-AF65-F5344CB8AC3E}">
        <p14:creationId xmlns:p14="http://schemas.microsoft.com/office/powerpoint/2010/main" val="296317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3050"/>
            <a:ext cx="3970784" cy="1162050"/>
          </a:xfrm>
        </p:spPr>
        <p:txBody>
          <a:bodyPr/>
          <a:lstStyle/>
          <a:p>
            <a:r>
              <a:rPr lang="en-US" dirty="0"/>
              <a:t>Stratospheric intrusion analysis/</a:t>
            </a:r>
            <a:r>
              <a:rPr lang="en-US" dirty="0" err="1"/>
              <a:t>DynOzone</a:t>
            </a:r>
            <a:r>
              <a:rPr lang="en-US" dirty="0"/>
              <a:t> + MACC Reanalysis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77" y="116632"/>
            <a:ext cx="3439076" cy="312417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970784" cy="4874220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the surface level, the </a:t>
            </a:r>
            <a:r>
              <a:rPr lang="en-US" dirty="0" err="1"/>
              <a:t>DynOzone</a:t>
            </a:r>
            <a:r>
              <a:rPr lang="en-US" dirty="0"/>
              <a:t> + MACC Reanalysis method is </a:t>
            </a:r>
            <a:r>
              <a:rPr lang="en-US" dirty="0" smtClean="0"/>
              <a:t>not representing the stratospheric intrusion as strongly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also represented in the vertical cross section, where the high contour values do not </a:t>
            </a:r>
            <a:r>
              <a:rPr lang="en-US" dirty="0" smtClean="0"/>
              <a:t>as strong a </a:t>
            </a:r>
            <a:r>
              <a:rPr lang="en-US" dirty="0"/>
              <a:t>shape around the stratospheric intrusion as a result of this low expression of ozone in the area of the </a:t>
            </a:r>
            <a:r>
              <a:rPr lang="en-US" dirty="0" smtClean="0"/>
              <a:t>intrusion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However, the area below the tropopause is represented with lower concentrations than the MACC Reanalysis, which was intended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this case, the </a:t>
            </a:r>
            <a:r>
              <a:rPr lang="en-US" dirty="0" err="1" smtClean="0"/>
              <a:t>DynOzone</a:t>
            </a:r>
            <a:r>
              <a:rPr lang="en-US" dirty="0" smtClean="0"/>
              <a:t> + MACC Reanalysis performed no better than the MOZART4 seasonal average CLBC’s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is, however, overall much lower than the </a:t>
            </a:r>
            <a:r>
              <a:rPr lang="en-US" dirty="0" err="1"/>
              <a:t>DynOzone</a:t>
            </a:r>
            <a:r>
              <a:rPr lang="en-US" dirty="0"/>
              <a:t> + </a:t>
            </a:r>
            <a:r>
              <a:rPr lang="en-US" dirty="0" err="1"/>
              <a:t>Ozonesonde</a:t>
            </a:r>
            <a:r>
              <a:rPr lang="en-US" dirty="0"/>
              <a:t>, which was intended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52" y="3212976"/>
            <a:ext cx="4093651" cy="3116566"/>
          </a:xfrm>
        </p:spPr>
      </p:pic>
    </p:spTree>
    <p:extLst>
      <p:ext uri="{BB962C8B-B14F-4D97-AF65-F5344CB8AC3E}">
        <p14:creationId xmlns:p14="http://schemas.microsoft.com/office/powerpoint/2010/main" val="210862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 b="3264"/>
          <a:stretch>
            <a:fillRect/>
          </a:stretch>
        </p:blipFill>
        <p:spPr>
          <a:xfrm>
            <a:off x="1259632" y="188640"/>
            <a:ext cx="6720746" cy="5040560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87624" y="5157192"/>
            <a:ext cx="6912768" cy="1430834"/>
          </a:xfrm>
        </p:spPr>
        <p:txBody>
          <a:bodyPr>
            <a:noAutofit/>
          </a:bodyPr>
          <a:lstStyle/>
          <a:p>
            <a:r>
              <a:rPr lang="en-US" sz="1400" dirty="0"/>
              <a:t>Comparison of the four CLBC models over the western lateral boundary for GEM-MACH at April 13, 2010 21:00:00 GMT. The black contour is the thermal tropopause, the white contour is a dynamic tropopause based off a potential vorticity contour of 2.0 </a:t>
            </a:r>
            <a:r>
              <a:rPr lang="en-US" sz="1400" dirty="0" smtClean="0"/>
              <a:t>PVU (from GEM-MACH (piloting meteorology). </a:t>
            </a:r>
            <a:r>
              <a:rPr lang="en-US" sz="1400" dirty="0"/>
              <a:t>The teal contours are the kinetic energy from GEM-MACH indicating location of any jet streams through the lateral boundaries.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247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Western LBC/MOZART4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current </a:t>
            </a:r>
            <a:r>
              <a:rPr lang="en-US" sz="1600" dirty="0" smtClean="0"/>
              <a:t>operational method </a:t>
            </a:r>
            <a:r>
              <a:rPr lang="en-US" sz="1600" dirty="0"/>
              <a:t>for the regional GEM-MACH model with chemical lateral boundary conditions </a:t>
            </a:r>
            <a:r>
              <a:rPr lang="en-US" sz="1600" dirty="0" smtClean="0"/>
              <a:t>doesn’t reac</a:t>
            </a:r>
            <a:r>
              <a:rPr lang="en-US" sz="1600" dirty="0" smtClean="0"/>
              <a:t>t as strongly as the other methods to shifts in tropopause in terms of definition of</a:t>
            </a:r>
            <a:r>
              <a:rPr lang="en-US" sz="1600" dirty="0" smtClean="0"/>
              <a:t> </a:t>
            </a:r>
            <a:r>
              <a:rPr lang="en-US" sz="1600" dirty="0"/>
              <a:t>ozone </a:t>
            </a:r>
            <a:r>
              <a:rPr lang="en-US" sz="1600" dirty="0" smtClean="0"/>
              <a:t>field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2" y="692696"/>
            <a:ext cx="4730796" cy="3744416"/>
          </a:xfrm>
        </p:spPr>
      </p:pic>
      <p:sp>
        <p:nvSpPr>
          <p:cNvPr id="8" name="TextBox 7"/>
          <p:cNvSpPr txBox="1"/>
          <p:nvPr/>
        </p:nvSpPr>
        <p:spPr>
          <a:xfrm>
            <a:off x="4211960" y="4365104"/>
            <a:ext cx="4680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Tropospheric ozone modelled off seasonally averaged MOZART4 based western lateral boundary conditions on April 13</a:t>
            </a:r>
            <a:r>
              <a:rPr lang="en-US" sz="1400" i="1" baseline="30000" dirty="0"/>
              <a:t>th</a:t>
            </a:r>
            <a:r>
              <a:rPr lang="en-US" sz="1400" i="1" dirty="0"/>
              <a:t>, 2010. The black contour is the thermal tropopause, the white contour is a dynamic tropopause based off a potential vorticity contour of 2.0 PVU. The teal contours are the kinetic energy from GEM-MACH indicating location of any jet streams through the lateral boundaries.</a:t>
            </a:r>
          </a:p>
        </p:txBody>
      </p:sp>
    </p:spTree>
    <p:extLst>
      <p:ext uri="{BB962C8B-B14F-4D97-AF65-F5344CB8AC3E}">
        <p14:creationId xmlns:p14="http://schemas.microsoft.com/office/powerpoint/2010/main" val="116346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85293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Here are some figures over April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1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3008313" cy="1162050"/>
          </a:xfrm>
        </p:spPr>
        <p:txBody>
          <a:bodyPr>
            <a:normAutofit/>
          </a:bodyPr>
          <a:lstStyle/>
          <a:p>
            <a:r>
              <a:rPr lang="en-US" sz="1800" dirty="0"/>
              <a:t>Western LBC/</a:t>
            </a:r>
            <a:r>
              <a:rPr lang="en-US" sz="1800" dirty="0" err="1"/>
              <a:t>Ozonesonde</a:t>
            </a:r>
            <a:r>
              <a:rPr lang="en-US" sz="1800" dirty="0"/>
              <a:t> based </a:t>
            </a:r>
            <a:r>
              <a:rPr lang="en-US" sz="1800" dirty="0" err="1"/>
              <a:t>DynOzone</a:t>
            </a:r>
            <a:endParaRPr lang="en-US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671595"/>
            <a:ext cx="4777579" cy="36935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Noticeably</a:t>
            </a:r>
            <a:r>
              <a:rPr lang="en-US" sz="1600" dirty="0"/>
              <a:t>, the quick shift between tropospheric and stratospheric </a:t>
            </a:r>
            <a:r>
              <a:rPr lang="en-US" sz="1600" dirty="0" smtClean="0"/>
              <a:t>ozone </a:t>
            </a:r>
            <a:r>
              <a:rPr lang="en-US" sz="1600" dirty="0"/>
              <a:t>is considerably closer </a:t>
            </a:r>
            <a:r>
              <a:rPr lang="en-US" sz="1600" dirty="0" smtClean="0"/>
              <a:t>to </a:t>
            </a:r>
            <a:r>
              <a:rPr lang="en-US" sz="1600" dirty="0" smtClean="0"/>
              <a:t>the </a:t>
            </a:r>
            <a:r>
              <a:rPr lang="en-US" sz="1600" dirty="0"/>
              <a:t>2.0 PVU </a:t>
            </a:r>
            <a:r>
              <a:rPr lang="en-US" sz="1600" dirty="0" smtClean="0"/>
              <a:t>contour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Another thing to note is ozone concentration below the tropopause is higher than the other models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211960" y="4365104"/>
            <a:ext cx="4680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Tropospheric ozone modelled off </a:t>
            </a:r>
            <a:r>
              <a:rPr lang="en-US" sz="1400" i="1" dirty="0" err="1"/>
              <a:t>Ozonesonde</a:t>
            </a:r>
            <a:r>
              <a:rPr lang="en-US" sz="1400" i="1" dirty="0"/>
              <a:t> based western lateral boundary conditions and the </a:t>
            </a:r>
            <a:r>
              <a:rPr lang="en-US" sz="1400" i="1" dirty="0" err="1"/>
              <a:t>DynOzone</a:t>
            </a:r>
            <a:r>
              <a:rPr lang="en-US" sz="1400" i="1" dirty="0"/>
              <a:t> method on April 13</a:t>
            </a:r>
            <a:r>
              <a:rPr lang="en-US" sz="1400" i="1" baseline="30000" dirty="0"/>
              <a:t>th</a:t>
            </a:r>
            <a:r>
              <a:rPr lang="en-US" sz="1400" i="1" dirty="0"/>
              <a:t>, 2010. The black contour is the thermal tropopause, the white contour is a dynamic tropopause based off a potential vorticity contour of 2.0 PVU. The teal contours are the kinetic energy from GEM-MACH indicating location of any jet streams through the lateral boundaries.</a:t>
            </a:r>
          </a:p>
        </p:txBody>
      </p:sp>
    </p:spTree>
    <p:extLst>
      <p:ext uri="{BB962C8B-B14F-4D97-AF65-F5344CB8AC3E}">
        <p14:creationId xmlns:p14="http://schemas.microsoft.com/office/powerpoint/2010/main" val="17266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3008313" cy="1162050"/>
          </a:xfrm>
        </p:spPr>
        <p:txBody>
          <a:bodyPr>
            <a:normAutofit/>
          </a:bodyPr>
          <a:lstStyle/>
          <a:p>
            <a:r>
              <a:rPr lang="en-US" sz="1800" dirty="0"/>
              <a:t>Western LBC/MACC Reanalysis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25" y="671595"/>
            <a:ext cx="4720016" cy="369350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Using chemical lateral boundary conditions based on the ECMWF’s MACC Reanalysis also provides a strong shape around contours, however, the tropospheric ozone is found to be too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Similar to the </a:t>
            </a:r>
            <a:r>
              <a:rPr lang="en-US" sz="1600" dirty="0" err="1"/>
              <a:t>DynOzone</a:t>
            </a:r>
            <a:r>
              <a:rPr lang="en-US" sz="1600" dirty="0"/>
              <a:t> + </a:t>
            </a:r>
            <a:r>
              <a:rPr lang="en-US" sz="1600" dirty="0" err="1"/>
              <a:t>ozonesonde</a:t>
            </a:r>
            <a:r>
              <a:rPr lang="en-US" sz="1600" dirty="0"/>
              <a:t> CLBC model, the 2.0 PVU contour is considerably closer to the quick shift between tropospheric and stratospheric ozone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discrepancy between the thermal and 2.0 PVU contours and the ozone shape is due to different meteorological conditions used for modelling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211960" y="4365104"/>
            <a:ext cx="4680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Tropospheric ozone modelled off seasonally averaged MACC Reanalysis based western lateral boundary conditions on April 13</a:t>
            </a:r>
            <a:r>
              <a:rPr lang="en-US" sz="1400" i="1" baseline="30000" dirty="0"/>
              <a:t>th</a:t>
            </a:r>
            <a:r>
              <a:rPr lang="en-US" sz="1400" i="1" dirty="0"/>
              <a:t>, 2010. The black contour is the thermal tropopause, the white contour is a dynamic tropopause based off a potential vorticity contour of 2.0 PVU. The teal contours are the kinetic energy from GEM-MACH indicating location of any jet streams through the lateral boundaries.</a:t>
            </a:r>
          </a:p>
        </p:txBody>
      </p:sp>
    </p:spTree>
    <p:extLst>
      <p:ext uri="{BB962C8B-B14F-4D97-AF65-F5344CB8AC3E}">
        <p14:creationId xmlns:p14="http://schemas.microsoft.com/office/powerpoint/2010/main" val="219929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3008313" cy="1162050"/>
          </a:xfrm>
        </p:spPr>
        <p:txBody>
          <a:bodyPr>
            <a:normAutofit/>
          </a:bodyPr>
          <a:lstStyle/>
          <a:p>
            <a:r>
              <a:rPr lang="en-US" sz="1800" dirty="0"/>
              <a:t>Western LBC/MACC Reanalysis </a:t>
            </a:r>
            <a:r>
              <a:rPr lang="en-US" sz="1800" dirty="0" err="1"/>
              <a:t>DynOzone</a:t>
            </a:r>
            <a:endParaRPr lang="en-US" sz="1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788697"/>
            <a:ext cx="4777579" cy="345930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Using the MACC Reanalysis dataset with the </a:t>
            </a:r>
            <a:r>
              <a:rPr lang="en-US" sz="1600" dirty="0" err="1"/>
              <a:t>DynOzone</a:t>
            </a:r>
            <a:r>
              <a:rPr lang="en-US" sz="1600" dirty="0"/>
              <a:t> method, there does not exist enough ozone in the stratospheric portions of the </a:t>
            </a:r>
            <a:r>
              <a:rPr lang="en-US" sz="1600" dirty="0" smtClean="0"/>
              <a:t>tropopause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benefit </a:t>
            </a:r>
            <a:r>
              <a:rPr lang="en-US" sz="1600" dirty="0" smtClean="0"/>
              <a:t>however in this strategy is </a:t>
            </a:r>
            <a:r>
              <a:rPr lang="en-US" sz="1600" dirty="0" smtClean="0"/>
              <a:t>low ozone below tropopause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211960" y="4365104"/>
            <a:ext cx="46805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Tropospheric ozone modelled off MACC Reanalysis + </a:t>
            </a:r>
            <a:r>
              <a:rPr lang="en-US" sz="1400" i="1" dirty="0" err="1"/>
              <a:t>DynOzone</a:t>
            </a:r>
            <a:r>
              <a:rPr lang="en-US" sz="1400" i="1" dirty="0"/>
              <a:t> method based western lateral boundary conditions on April 13</a:t>
            </a:r>
            <a:r>
              <a:rPr lang="en-US" sz="1400" i="1" baseline="30000" dirty="0"/>
              <a:t>th</a:t>
            </a:r>
            <a:r>
              <a:rPr lang="en-US" sz="1400" i="1" dirty="0"/>
              <a:t>, 2010. The black contour is the thermal tropopause, the white contour is a dynamic tropopause based off a potential vorticity contour of 2.0 PVU. The teal contours are the kinetic energy from GEM-MACH indicating location of any jet streams through the lateral boundaries.</a:t>
            </a:r>
          </a:p>
        </p:txBody>
      </p:sp>
    </p:spTree>
    <p:extLst>
      <p:ext uri="{BB962C8B-B14F-4D97-AF65-F5344CB8AC3E}">
        <p14:creationId xmlns:p14="http://schemas.microsoft.com/office/powerpoint/2010/main" val="1880271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733A1FA8-61D5-4E18-A552-7F91BF62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F2340AD-B90A-4B57-98E7-FDEEC7B9D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sz="2000" dirty="0"/>
              <a:t>For the period of April to June 2010, the CLBC’s will be tested for the regional GEM-MACH on Hare and </a:t>
            </a:r>
            <a:r>
              <a:rPr lang="en-CA" sz="2000" dirty="0" smtClean="0"/>
              <a:t>Brooks (whichever is available)</a:t>
            </a:r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Currently, a benchmark is being ran using MOZART4 seasonal </a:t>
            </a:r>
            <a:r>
              <a:rPr lang="en-CA" sz="2000" dirty="0" err="1"/>
              <a:t>climatologies</a:t>
            </a:r>
            <a:r>
              <a:rPr lang="en-CA" sz="2000" dirty="0"/>
              <a:t> on Brooks</a:t>
            </a:r>
          </a:p>
          <a:p>
            <a:pPr lvl="1"/>
            <a:r>
              <a:rPr lang="en-CA" sz="1600" dirty="0" smtClean="0"/>
              <a:t>As of August 29</a:t>
            </a:r>
            <a:r>
              <a:rPr lang="en-CA" sz="1600" baseline="30000" dirty="0" smtClean="0"/>
              <a:t>th</a:t>
            </a:r>
            <a:r>
              <a:rPr lang="en-CA" sz="1600" dirty="0" smtClean="0"/>
              <a:t>, 2017, it’s complete</a:t>
            </a:r>
            <a:endParaRPr lang="en-CA" sz="1600" dirty="0" smtClean="0"/>
          </a:p>
          <a:p>
            <a:pPr lvl="1"/>
            <a:r>
              <a:rPr lang="en-CA" sz="1600" dirty="0" smtClean="0"/>
              <a:t>Another run using the </a:t>
            </a:r>
            <a:r>
              <a:rPr lang="en-CA" sz="1600" dirty="0" err="1" smtClean="0"/>
              <a:t>DynOzone</a:t>
            </a:r>
            <a:r>
              <a:rPr lang="en-CA" sz="1600" dirty="0" smtClean="0"/>
              <a:t> method + MACC Reanalysis dataset is being conducted on the new system</a:t>
            </a:r>
            <a:endParaRPr lang="en-CA" sz="1600" dirty="0"/>
          </a:p>
          <a:p>
            <a:pPr lvl="1"/>
            <a:endParaRPr lang="en-CA" sz="2000" dirty="0"/>
          </a:p>
          <a:p>
            <a:r>
              <a:rPr lang="en-CA" sz="2000" dirty="0"/>
              <a:t>The MACC Reanalysis and </a:t>
            </a:r>
            <a:r>
              <a:rPr lang="en-CA" sz="2000" dirty="0" err="1"/>
              <a:t>DynOzone</a:t>
            </a:r>
            <a:r>
              <a:rPr lang="en-CA" sz="2000" dirty="0"/>
              <a:t> method CLBC’s will also be ran with MACC Reanalysis updated every 6 hours and </a:t>
            </a:r>
            <a:r>
              <a:rPr lang="en-CA" sz="2000" dirty="0" err="1"/>
              <a:t>DynOzone</a:t>
            </a:r>
            <a:r>
              <a:rPr lang="en-CA" sz="2000" dirty="0"/>
              <a:t> method CLBC’s ran on the same period for further comparison</a:t>
            </a:r>
          </a:p>
          <a:p>
            <a:endParaRPr lang="en-CA" sz="2000" dirty="0"/>
          </a:p>
          <a:p>
            <a:r>
              <a:rPr lang="en-CA" sz="2000" dirty="0"/>
              <a:t>Further surface analysis will be run on the new system to compare with station data</a:t>
            </a:r>
          </a:p>
        </p:txBody>
      </p:sp>
    </p:spTree>
    <p:extLst>
      <p:ext uri="{BB962C8B-B14F-4D97-AF65-F5344CB8AC3E}">
        <p14:creationId xmlns:p14="http://schemas.microsoft.com/office/powerpoint/2010/main" val="2149131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8640"/>
            <a:ext cx="6454243" cy="5178701"/>
          </a:xfrm>
        </p:spPr>
      </p:pic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1230014"/>
          </a:xfrm>
        </p:spPr>
        <p:txBody>
          <a:bodyPr>
            <a:normAutofit/>
          </a:bodyPr>
          <a:lstStyle/>
          <a:p>
            <a:pPr algn="just"/>
            <a:r>
              <a:rPr lang="en-US" b="1" dirty="0" smtClean="0"/>
              <a:t>MOZART4 Vertical </a:t>
            </a:r>
            <a:r>
              <a:rPr lang="en-US" b="1" dirty="0"/>
              <a:t>Cross Section across </a:t>
            </a:r>
            <a:r>
              <a:rPr lang="en-US" b="1" dirty="0" smtClean="0"/>
              <a:t>the Western </a:t>
            </a:r>
            <a:r>
              <a:rPr lang="en-US" b="1" dirty="0"/>
              <a:t>United States </a:t>
            </a:r>
            <a:r>
              <a:rPr lang="en-US" b="1" dirty="0" smtClean="0"/>
              <a:t>(same region as the previous vertical cross sections) on </a:t>
            </a:r>
            <a:r>
              <a:rPr lang="en-US" b="1" dirty="0"/>
              <a:t>June 13</a:t>
            </a:r>
            <a:r>
              <a:rPr lang="en-US" b="1" baseline="30000" dirty="0"/>
              <a:t>th</a:t>
            </a:r>
            <a:r>
              <a:rPr lang="en-US" b="1" dirty="0"/>
              <a:t> 2010 at 21:00:00 </a:t>
            </a:r>
            <a:r>
              <a:rPr lang="en-US" b="1" dirty="0" smtClean="0"/>
              <a:t>GMT (missing 2.0 PVU contour). This was run on PPP2/Brooks.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5676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 b="3264"/>
          <a:stretch>
            <a:fillRect/>
          </a:stretch>
        </p:blipFill>
        <p:spPr>
          <a:xfrm>
            <a:off x="1259632" y="476672"/>
            <a:ext cx="6523112" cy="4892334"/>
          </a:xfrm>
        </p:spPr>
      </p:pic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1230014"/>
          </a:xfrm>
        </p:spPr>
        <p:txBody>
          <a:bodyPr>
            <a:normAutofit/>
          </a:bodyPr>
          <a:lstStyle/>
          <a:p>
            <a:pPr algn="just"/>
            <a:r>
              <a:rPr lang="en-US" b="1" dirty="0" err="1"/>
              <a:t>DynOzone</a:t>
            </a:r>
            <a:r>
              <a:rPr lang="en-US" b="1" dirty="0"/>
              <a:t> + MACC Reanalysis Vertical Cross Section across </a:t>
            </a:r>
            <a:r>
              <a:rPr lang="en-US" b="1" dirty="0" smtClean="0"/>
              <a:t>the Western </a:t>
            </a:r>
            <a:r>
              <a:rPr lang="en-US" b="1" dirty="0"/>
              <a:t>United States on June 13</a:t>
            </a:r>
            <a:r>
              <a:rPr lang="en-US" b="1" baseline="30000" dirty="0"/>
              <a:t>th</a:t>
            </a:r>
            <a:r>
              <a:rPr lang="en-US" b="1" dirty="0"/>
              <a:t> 2010 at 21:00:00 </a:t>
            </a:r>
            <a:r>
              <a:rPr lang="en-US" b="1" dirty="0" smtClean="0"/>
              <a:t>GMT (missing 2.0 PVU contour). This was run on PPP2/Brooks. Note the tighter descent of ozone as the tropopause shifts through the intrusion event when compared to MOZART4 run.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81012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62B08-0FED-4E33-B4A7-00113B77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Final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A5E99E-32A1-4797-B9A5-5B4E14F0D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(more technically detailed) report will follow this presentation in the coming </a:t>
            </a:r>
            <a:r>
              <a:rPr lang="en-CA" dirty="0" smtClean="0"/>
              <a:t>days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7730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08920"/>
            <a:ext cx="8229600" cy="1143000"/>
          </a:xfrm>
        </p:spPr>
        <p:txBody>
          <a:bodyPr/>
          <a:lstStyle/>
          <a:p>
            <a:r>
              <a:rPr lang="en-US" dirty="0" smtClean="0"/>
              <a:t>The End!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hasana\Pictures\latlon\4\CO\CO_1000.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0801"/>
            <a:ext cx="9143999" cy="516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9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0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780633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0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2256</TotalTime>
  <Words>2292</Words>
  <Application>Microsoft Office PowerPoint</Application>
  <PresentationFormat>On-screen Show (4:3)</PresentationFormat>
  <Paragraphs>212</Paragraphs>
  <Slides>67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Blank</vt:lpstr>
      <vt:lpstr>Outline</vt:lpstr>
      <vt:lpstr>Monthly Mean Climatologies with MACC Reanalysis Data</vt:lpstr>
      <vt:lpstr>Information</vt:lpstr>
      <vt:lpstr>Available Species</vt:lpstr>
      <vt:lpstr>NCDF Specifications &amp; Directories</vt:lpstr>
      <vt:lpstr>Here are some figures over April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 are a couple vertical cross sections taken from zonal means</vt:lpstr>
      <vt:lpstr>Sample – Vertical Cross Section for September – GEMS Ozone </vt:lpstr>
      <vt:lpstr>Samples – CO Animated Vertical Cross Section</vt:lpstr>
      <vt:lpstr>Plot Directories</vt:lpstr>
      <vt:lpstr>Discrepancies</vt:lpstr>
      <vt:lpstr>Sample – February GO3 @ 0.1 hPa</vt:lpstr>
      <vt:lpstr>Sample – August GO3 @ 0.1 hPa</vt:lpstr>
      <vt:lpstr>Sample – October GO3 @ 0.1 hPa</vt:lpstr>
      <vt:lpstr>Sample – August HCHO @ 0.1 hPa</vt:lpstr>
      <vt:lpstr>Discrepancies</vt:lpstr>
      <vt:lpstr>The Potential Use of MACC Reanalysis in Establishing Chemical Lateral Boundary Conditions</vt:lpstr>
      <vt:lpstr>Background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Vertical Cross Section of January for Tropospheric Ozone</vt:lpstr>
      <vt:lpstr>Vertical Cross January for Stratospheric Ozone of January</vt:lpstr>
      <vt:lpstr>Vertical Cross Section of Tropospheric Ozone for July</vt:lpstr>
      <vt:lpstr>Vertical Cross for Stratospheric Ozone of July</vt:lpstr>
      <vt:lpstr>Preliminary Results</vt:lpstr>
      <vt:lpstr>Comparison of the four CLBC strategies modelling the surface level ozone for the regional GEM-MACH at April 13, 2010 21:00:00 GMT. An intrusion can be noted over western United States. The white intersecting contour is the location of the vertical cross sections produced.</vt:lpstr>
      <vt:lpstr>Comparison of the four CLBC strategies modelling the vertical cross section intersecting the stratospheric intrusion in the western United States at April 13, 2010 21:00:00 GMT. An intrusion can be noted over around -117 to -113 degrees on the longitude axis by the sudden increase in tropospheric ozone. The black contour line is a 2.0 PVU contour, and the grey lines are potential temperature</vt:lpstr>
      <vt:lpstr>Stratospheric intrusion analysis/MOZART4 </vt:lpstr>
      <vt:lpstr>Stratospheric intrusion/MACC Reanalysis</vt:lpstr>
      <vt:lpstr>Stratospheric intrusion analysis/DynOzone + Ozonesonde</vt:lpstr>
      <vt:lpstr>Stratospheric intrusion analysis/DynOzone + MACC Reanalysis</vt:lpstr>
      <vt:lpstr>Comparison of the four CLBC models over the western lateral boundary for GEM-MACH at April 13, 2010 21:00:00 GMT. The black contour is the thermal tropopause, the white contour is a dynamic tropopause based off a potential vorticity contour of 2.0 PVU (from GEM-MACH (piloting meteorology). The teal contours are the kinetic energy from GEM-MACH indicating location of any jet streams through the lateral boundaries. </vt:lpstr>
      <vt:lpstr>Western LBC/MOZART4</vt:lpstr>
      <vt:lpstr>Western LBC/Ozonesonde based DynOzone</vt:lpstr>
      <vt:lpstr>Western LBC/MACC Reanalysis</vt:lpstr>
      <vt:lpstr>Western LBC/MACC Reanalysis DynOzone</vt:lpstr>
      <vt:lpstr>Next Steps </vt:lpstr>
      <vt:lpstr>PowerPoint Presentation</vt:lpstr>
      <vt:lpstr>PowerPoint Presentation</vt:lpstr>
      <vt:lpstr>Final notes</vt:lpstr>
      <vt:lpstr>The End!</vt:lpstr>
    </vt:vector>
  </TitlesOfParts>
  <Company>Environment Canada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Hasan,Ali [Ontario]</dc:creator>
  <cp:lastModifiedBy>Hasan,Ali [Ontario]</cp:lastModifiedBy>
  <cp:revision>83</cp:revision>
  <dcterms:created xsi:type="dcterms:W3CDTF">2017-08-21T20:01:55Z</dcterms:created>
  <dcterms:modified xsi:type="dcterms:W3CDTF">2017-08-29T17:22:03Z</dcterms:modified>
</cp:coreProperties>
</file>